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sldIdLst>
    <p:sldId id="256" r:id="rId2"/>
    <p:sldId id="257" r:id="rId3"/>
    <p:sldId id="258" r:id="rId4"/>
    <p:sldId id="259" r:id="rId5"/>
    <p:sldId id="288" r:id="rId6"/>
    <p:sldId id="289" r:id="rId7"/>
    <p:sldId id="260" r:id="rId8"/>
    <p:sldId id="271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2" r:id="rId20"/>
    <p:sldId id="287" r:id="rId21"/>
    <p:sldId id="276" r:id="rId22"/>
    <p:sldId id="273" r:id="rId23"/>
    <p:sldId id="275" r:id="rId24"/>
    <p:sldId id="277" r:id="rId25"/>
    <p:sldId id="274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03" autoAdjust="0"/>
    <p:restoredTop sz="94660"/>
  </p:normalViewPr>
  <p:slideViewPr>
    <p:cSldViewPr>
      <p:cViewPr>
        <p:scale>
          <a:sx n="75" d="100"/>
          <a:sy n="75" d="100"/>
        </p:scale>
        <p:origin x="-2892" y="-15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5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mailto:t.thomson@nhm.ac.uk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wamp64\www\Mat_Texts\Meetings-Minutes\2019\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1667" cy="3073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447800" y="3409950"/>
            <a:ext cx="685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bg1">
                    <a:lumMod val="85000"/>
                  </a:schemeClr>
                </a:solidFill>
              </a:rPr>
              <a:t>1: 2018 MCP Review (minus the explorations</a:t>
            </a:r>
            <a:r>
              <a:rPr lang="en-GB" sz="2400" b="1" dirty="0" smtClean="0">
                <a:solidFill>
                  <a:schemeClr val="bg1">
                    <a:lumMod val="85000"/>
                  </a:schemeClr>
                </a:solidFill>
              </a:rPr>
              <a:t>)</a:t>
            </a:r>
          </a:p>
          <a:p>
            <a:r>
              <a:rPr lang="en-GB" sz="2400" b="1" dirty="0" smtClean="0">
                <a:solidFill>
                  <a:schemeClr val="bg1">
                    <a:lumMod val="85000"/>
                  </a:schemeClr>
                </a:solidFill>
              </a:rPr>
              <a:t>2: Entomology Project (Tom Thomson)</a:t>
            </a:r>
            <a:endParaRPr lang="en-GB" sz="24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GB" sz="2400" b="1" dirty="0" smtClean="0">
                <a:solidFill>
                  <a:schemeClr val="bg1">
                    <a:lumMod val="85000"/>
                  </a:schemeClr>
                </a:solidFill>
              </a:rPr>
              <a:t>3</a:t>
            </a:r>
            <a:r>
              <a:rPr lang="en-GB" sz="2400" b="1" dirty="0" smtClean="0">
                <a:solidFill>
                  <a:schemeClr val="bg1">
                    <a:lumMod val="85000"/>
                  </a:schemeClr>
                </a:solidFill>
              </a:rPr>
              <a:t>: </a:t>
            </a:r>
            <a:r>
              <a:rPr lang="en-GB" sz="2400" b="1" dirty="0" smtClean="0">
                <a:solidFill>
                  <a:schemeClr val="bg1">
                    <a:lumMod val="85000"/>
                  </a:schemeClr>
                </a:solidFill>
              </a:rPr>
              <a:t>Update on the maps</a:t>
            </a:r>
          </a:p>
          <a:p>
            <a:r>
              <a:rPr lang="en-GB" sz="2400" b="1" dirty="0" smtClean="0">
                <a:solidFill>
                  <a:schemeClr val="bg1">
                    <a:lumMod val="85000"/>
                  </a:schemeClr>
                </a:solidFill>
              </a:rPr>
              <a:t>4</a:t>
            </a:r>
            <a:r>
              <a:rPr lang="en-GB" sz="2400" b="1" dirty="0" smtClean="0">
                <a:solidFill>
                  <a:schemeClr val="bg1">
                    <a:lumMod val="85000"/>
                  </a:schemeClr>
                </a:solidFill>
              </a:rPr>
              <a:t>: </a:t>
            </a:r>
            <a:r>
              <a:rPr lang="en-GB" sz="2400" b="1" dirty="0" smtClean="0">
                <a:solidFill>
                  <a:schemeClr val="bg1">
                    <a:lumMod val="85000"/>
                  </a:schemeClr>
                </a:solidFill>
              </a:rPr>
              <a:t>New book – Matienzo Caves: 2010 - 2019</a:t>
            </a:r>
            <a:endParaRPr lang="en-GB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514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7" cy="514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361950"/>
            <a:ext cx="8153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New personal </a:t>
            </a:r>
            <a:r>
              <a:rPr lang="en-GB" sz="2400" b="1" dirty="0" smtClean="0">
                <a:solidFill>
                  <a:schemeClr val="bg1"/>
                </a:solidFill>
              </a:rPr>
              <a:t>details </a:t>
            </a:r>
            <a:r>
              <a:rPr lang="en-GB" sz="2400" b="1" dirty="0" smtClean="0">
                <a:solidFill>
                  <a:schemeClr val="bg1"/>
                </a:solidFill>
              </a:rPr>
              <a:t>forms </a:t>
            </a:r>
            <a:r>
              <a:rPr lang="en-GB" sz="2400" b="1" dirty="0" smtClean="0">
                <a:solidFill>
                  <a:schemeClr val="bg1">
                    <a:lumMod val="85000"/>
                  </a:schemeClr>
                </a:solidFill>
              </a:rPr>
              <a:t>circulated and filled in. </a:t>
            </a:r>
            <a:r>
              <a:rPr lang="en-GB" sz="2400" dirty="0" smtClean="0">
                <a:solidFill>
                  <a:schemeClr val="bg1">
                    <a:lumMod val="85000"/>
                  </a:schemeClr>
                </a:solidFill>
              </a:rPr>
              <a:t>Checked this Easter.</a:t>
            </a:r>
          </a:p>
          <a:p>
            <a:r>
              <a:rPr lang="en-GB" sz="2400" b="1" dirty="0" smtClean="0">
                <a:solidFill>
                  <a:schemeClr val="bg1"/>
                </a:solidFill>
              </a:rPr>
              <a:t>Lots of feedback from Guy Simonnot </a:t>
            </a:r>
            <a:r>
              <a:rPr lang="en-GB" sz="2400" b="1" dirty="0" smtClean="0">
                <a:solidFill>
                  <a:schemeClr val="bg1">
                    <a:lumMod val="85000"/>
                  </a:schemeClr>
                </a:solidFill>
              </a:rPr>
              <a:t>- </a:t>
            </a:r>
            <a:r>
              <a:rPr lang="en-GB" sz="2400" dirty="0" smtClean="0">
                <a:solidFill>
                  <a:schemeClr val="bg1">
                    <a:lumMod val="85000"/>
                  </a:schemeClr>
                </a:solidFill>
              </a:rPr>
              <a:t>details of holes on the Arredondo side of the hill</a:t>
            </a:r>
          </a:p>
          <a:p>
            <a:r>
              <a:rPr lang="en-GB" sz="2400" b="1" dirty="0" smtClean="0">
                <a:solidFill>
                  <a:schemeClr val="bg1"/>
                </a:solidFill>
              </a:rPr>
              <a:t>Matienzo Karst Entomology Project </a:t>
            </a:r>
            <a:r>
              <a:rPr lang="en-GB" sz="2400" dirty="0" smtClean="0">
                <a:solidFill>
                  <a:schemeClr val="bg1">
                    <a:lumMod val="85000"/>
                  </a:schemeClr>
                </a:solidFill>
              </a:rPr>
              <a:t>Permit for collecting bugs in the caves in 2018 through to Easter 2019. Tom Thomson and Amata Hinkle</a:t>
            </a:r>
          </a:p>
          <a:p>
            <a:r>
              <a:rPr lang="en-GB" sz="2400" b="1" dirty="0" smtClean="0">
                <a:solidFill>
                  <a:schemeClr val="bg1"/>
                </a:solidFill>
              </a:rPr>
              <a:t>Lancaster University Climate and Neanderthal project completed. </a:t>
            </a:r>
            <a:r>
              <a:rPr lang="en-GB" sz="2400" dirty="0" smtClean="0">
                <a:solidFill>
                  <a:schemeClr val="bg1">
                    <a:lumMod val="85000"/>
                  </a:schemeClr>
                </a:solidFill>
              </a:rPr>
              <a:t>New project collecting stal and water samples for nitrogen analysis. Land use over hundreds of years.</a:t>
            </a:r>
          </a:p>
          <a:p>
            <a:r>
              <a:rPr lang="en-GB" sz="2400" b="1" dirty="0" smtClean="0">
                <a:solidFill>
                  <a:schemeClr val="bg1"/>
                </a:solidFill>
              </a:rPr>
              <a:t>Possible hypogene origin of some of the Vaca passages. </a:t>
            </a:r>
            <a:br>
              <a:rPr lang="en-GB" sz="2400" b="1" dirty="0" smtClean="0">
                <a:solidFill>
                  <a:schemeClr val="bg1"/>
                </a:solidFill>
              </a:rPr>
            </a:br>
            <a:r>
              <a:rPr lang="en-GB" sz="2400" dirty="0" smtClean="0">
                <a:solidFill>
                  <a:schemeClr val="bg1">
                    <a:lumMod val="85000"/>
                  </a:schemeClr>
                </a:solidFill>
              </a:rPr>
              <a:t>Pete Smith</a:t>
            </a:r>
            <a:endParaRPr lang="en-GB" sz="2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514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 descr="C:\Users\Juan\AppData\Local\Microsoft\Windows\Temporary Internet Files\Content.IE5\RYQ9ZAE7\pointing_finger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1657350"/>
            <a:ext cx="1447800" cy="202088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C:\Users\Juan\AppData\Local\Microsoft\Windows\Temporary Internet Files\Content.IE5\RYQ9ZAE7\pointing_finger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5867559">
            <a:off x="2902343" y="3322909"/>
            <a:ext cx="655092" cy="914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990600" y="0"/>
          <a:ext cx="7277249" cy="5143500"/>
        </p:xfrm>
        <a:graphic>
          <a:graphicData uri="http://schemas.openxmlformats.org/presentationml/2006/ole">
            <p:oleObj spid="_x0000_s14338" name="PDF" r:id="rId3" imgW="0" imgH="0" progId="FoxitReader.Document">
              <p:embed/>
            </p:oleObj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361950"/>
            <a:ext cx="81534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NEW BOOK</a:t>
            </a:r>
          </a:p>
          <a:p>
            <a:r>
              <a:rPr lang="en-GB" sz="3200" b="1" dirty="0" smtClean="0">
                <a:solidFill>
                  <a:schemeClr val="bg1"/>
                </a:solidFill>
              </a:rPr>
              <a:t>Matienzo Caves: The next 10 years, 2010 - 2019</a:t>
            </a:r>
          </a:p>
          <a:p>
            <a:r>
              <a:rPr lang="en-GB" sz="3200" dirty="0" smtClean="0">
                <a:solidFill>
                  <a:schemeClr val="bg1">
                    <a:lumMod val="85000"/>
                  </a:schemeClr>
                </a:solidFill>
              </a:rPr>
              <a:t>Publication date: </a:t>
            </a:r>
            <a:r>
              <a:rPr lang="en-GB" sz="3200" b="1" dirty="0" smtClean="0">
                <a:solidFill>
                  <a:schemeClr val="bg1"/>
                </a:solidFill>
              </a:rPr>
              <a:t>July 2020</a:t>
            </a:r>
          </a:p>
          <a:p>
            <a:r>
              <a:rPr lang="en-GB" sz="3200" dirty="0" smtClean="0">
                <a:solidFill>
                  <a:schemeClr val="bg1">
                    <a:lumMod val="85000"/>
                  </a:schemeClr>
                </a:solidFill>
              </a:rPr>
              <a:t>Editors</a:t>
            </a:r>
            <a:r>
              <a:rPr lang="en-GB" sz="3200" dirty="0" smtClean="0">
                <a:solidFill>
                  <a:schemeClr val="bg1">
                    <a:lumMod val="85000"/>
                  </a:schemeClr>
                </a:solidFill>
              </a:rPr>
              <a:t>: </a:t>
            </a:r>
            <a:r>
              <a:rPr lang="en-GB" sz="3200" b="1" dirty="0" smtClean="0">
                <a:solidFill>
                  <a:schemeClr val="bg1"/>
                </a:solidFill>
              </a:rPr>
              <a:t>Juan Corrin, Phil Papard</a:t>
            </a:r>
          </a:p>
          <a:p>
            <a:r>
              <a:rPr lang="en-GB" sz="3200" dirty="0" smtClean="0">
                <a:solidFill>
                  <a:schemeClr val="bg1">
                    <a:lumMod val="85000"/>
                  </a:schemeClr>
                </a:solidFill>
              </a:rPr>
              <a:t>Translator</a:t>
            </a:r>
            <a:r>
              <a:rPr lang="en-GB" sz="3200" dirty="0" smtClean="0">
                <a:solidFill>
                  <a:schemeClr val="bg1">
                    <a:lumMod val="85000"/>
                  </a:schemeClr>
                </a:solidFill>
              </a:rPr>
              <a:t>: </a:t>
            </a:r>
            <a:r>
              <a:rPr lang="en-GB" sz="3200" b="1" dirty="0" smtClean="0">
                <a:solidFill>
                  <a:schemeClr val="bg1"/>
                </a:solidFill>
              </a:rPr>
              <a:t>Carolina Smith de la Fuente</a:t>
            </a:r>
          </a:p>
          <a:p>
            <a:r>
              <a:rPr lang="en-GB" sz="3200" dirty="0" smtClean="0">
                <a:solidFill>
                  <a:schemeClr val="bg1">
                    <a:lumMod val="85000"/>
                  </a:schemeClr>
                </a:solidFill>
              </a:rPr>
              <a:t>Proof </a:t>
            </a:r>
            <a:r>
              <a:rPr lang="en-GB" sz="3200" dirty="0" smtClean="0">
                <a:solidFill>
                  <a:schemeClr val="bg1">
                    <a:lumMod val="85000"/>
                  </a:schemeClr>
                </a:solidFill>
              </a:rPr>
              <a:t>reader: </a:t>
            </a:r>
            <a:r>
              <a:rPr lang="en-GB" sz="3200" b="1" dirty="0" smtClean="0">
                <a:solidFill>
                  <a:schemeClr val="bg1"/>
                </a:solidFill>
              </a:rPr>
              <a:t>Harry </a:t>
            </a:r>
            <a:r>
              <a:rPr lang="en-GB" sz="3200" b="1" dirty="0" smtClean="0">
                <a:solidFill>
                  <a:schemeClr val="bg1"/>
                </a:solidFill>
              </a:rPr>
              <a:t>Long</a:t>
            </a:r>
          </a:p>
          <a:p>
            <a:endParaRPr lang="en-GB" sz="3200" b="1" dirty="0" smtClean="0">
              <a:solidFill>
                <a:schemeClr val="bg1"/>
              </a:solidFill>
            </a:endParaRPr>
          </a:p>
          <a:p>
            <a:r>
              <a:rPr lang="en-GB" sz="3200" dirty="0" smtClean="0">
                <a:solidFill>
                  <a:schemeClr val="bg1"/>
                </a:solidFill>
              </a:rPr>
              <a:t>Dual language : possibly 300 pages</a:t>
            </a:r>
            <a:endParaRPr lang="en-GB" sz="3200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4800" y="361950"/>
            <a:ext cx="8534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Matienzo Caves talk </a:t>
            </a:r>
            <a:r>
              <a:rPr lang="en-GB" sz="2400" dirty="0" smtClean="0">
                <a:solidFill>
                  <a:schemeClr val="bg1">
                    <a:lumMod val="85000"/>
                  </a:schemeClr>
                </a:solidFill>
              </a:rPr>
              <a:t>at the RGS is now online YouTube video</a:t>
            </a:r>
          </a:p>
          <a:p>
            <a:r>
              <a:rPr lang="en-GB" sz="2400" b="1" dirty="0" smtClean="0">
                <a:solidFill>
                  <a:schemeClr val="bg1"/>
                </a:solidFill>
              </a:rPr>
              <a:t>Water tracing </a:t>
            </a:r>
            <a:r>
              <a:rPr lang="en-GB" sz="2400" dirty="0" smtClean="0">
                <a:solidFill>
                  <a:schemeClr val="bg1">
                    <a:lumMod val="85000"/>
                  </a:schemeClr>
                </a:solidFill>
              </a:rPr>
              <a:t>- 3 caves connecting to the Santa Juliana resurgence on the north side of the Riaño-Entrambasaguas road</a:t>
            </a:r>
          </a:p>
          <a:p>
            <a:r>
              <a:rPr lang="en-GB" sz="2400" dirty="0" smtClean="0">
                <a:solidFill>
                  <a:schemeClr val="bg1">
                    <a:lumMod val="85000"/>
                  </a:schemeClr>
                </a:solidFill>
              </a:rPr>
              <a:t>Alisas shaft #1969 sink to Fuente Aguanaz. 7km distance and 575m altitude drop.</a:t>
            </a:r>
          </a:p>
          <a:p>
            <a:r>
              <a:rPr lang="en-GB" sz="2400" b="1" dirty="0" smtClean="0">
                <a:solidFill>
                  <a:schemeClr val="bg1"/>
                </a:solidFill>
              </a:rPr>
              <a:t>Surveys</a:t>
            </a:r>
            <a:r>
              <a:rPr lang="en-GB" sz="2400" dirty="0" smtClean="0">
                <a:solidFill>
                  <a:schemeClr val="bg1">
                    <a:lumMod val="85000"/>
                  </a:schemeClr>
                </a:solidFill>
              </a:rPr>
              <a:t> Patrick Warren </a:t>
            </a:r>
            <a:r>
              <a:rPr lang="en-GB" sz="2400" i="1" dirty="0" smtClean="0">
                <a:solidFill>
                  <a:schemeClr val="bg1">
                    <a:lumMod val="85000"/>
                  </a:schemeClr>
                </a:solidFill>
              </a:rPr>
              <a:t>Inkscape</a:t>
            </a:r>
            <a:r>
              <a:rPr lang="en-GB" sz="2400" dirty="0" smtClean="0">
                <a:solidFill>
                  <a:schemeClr val="bg1">
                    <a:lumMod val="85000"/>
                  </a:schemeClr>
                </a:solidFill>
              </a:rPr>
              <a:t> extension produces a passage orientation rose diagram from any Survex 3d file.</a:t>
            </a:r>
          </a:p>
          <a:p>
            <a:r>
              <a:rPr lang="en-GB" sz="2400" b="1" dirty="0" smtClean="0">
                <a:solidFill>
                  <a:schemeClr val="bg1"/>
                </a:solidFill>
              </a:rPr>
              <a:t>Drone - DJI Mavic Pro</a:t>
            </a:r>
            <a:br>
              <a:rPr lang="en-GB" sz="2400" b="1" dirty="0" smtClean="0">
                <a:solidFill>
                  <a:schemeClr val="bg1"/>
                </a:solidFill>
              </a:rPr>
            </a:br>
            <a:r>
              <a:rPr lang="en-GB" sz="2400" dirty="0" smtClean="0">
                <a:solidFill>
                  <a:schemeClr val="bg1"/>
                </a:solidFill>
              </a:rPr>
              <a:t>60 x 360deg aerial photos </a:t>
            </a:r>
            <a:r>
              <a:rPr lang="en-GB" sz="2400" dirty="0" smtClean="0">
                <a:solidFill>
                  <a:schemeClr val="bg1">
                    <a:lumMod val="85000"/>
                  </a:schemeClr>
                </a:solidFill>
              </a:rPr>
              <a:t>- Drone Pot discovered by comparing aerial photo with map – others to come? </a:t>
            </a:r>
            <a:br>
              <a:rPr lang="en-GB" sz="2400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en-GB" sz="2400" dirty="0" smtClean="0">
                <a:solidFill>
                  <a:schemeClr val="bg1"/>
                </a:solidFill>
              </a:rPr>
              <a:t>32 video flyovers </a:t>
            </a:r>
            <a:r>
              <a:rPr lang="en-GB" sz="2400" dirty="0" smtClean="0">
                <a:solidFill>
                  <a:schemeClr val="bg1">
                    <a:lumMod val="85000"/>
                  </a:schemeClr>
                </a:solidFill>
              </a:rPr>
              <a:t>with a flight </a:t>
            </a:r>
            <a:r>
              <a:rPr lang="en-GB" sz="2400" dirty="0" smtClean="0">
                <a:solidFill>
                  <a:schemeClr val="bg1">
                    <a:lumMod val="85000"/>
                  </a:schemeClr>
                </a:solidFill>
              </a:rPr>
              <a:t>path to compare with sites on map</a:t>
            </a:r>
            <a:endParaRPr lang="en-GB" sz="2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361950"/>
            <a:ext cx="8153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MAIN ARTICLES</a:t>
            </a:r>
          </a:p>
          <a:p>
            <a:r>
              <a:rPr lang="en-GB" sz="2400" b="1" dirty="0" smtClean="0">
                <a:solidFill>
                  <a:srgbClr val="00B050"/>
                </a:solidFill>
              </a:rPr>
              <a:t>Expeditions 2010 - 2012 (Juan)</a:t>
            </a:r>
          </a:p>
          <a:p>
            <a:r>
              <a:rPr lang="en-GB" sz="2400" b="1" dirty="0" smtClean="0">
                <a:solidFill>
                  <a:srgbClr val="FFFF00"/>
                </a:solidFill>
              </a:rPr>
              <a:t>Expeditions 2013 - 2019 (Juan)</a:t>
            </a:r>
          </a:p>
          <a:p>
            <a:r>
              <a:rPr lang="en-GB" sz="2400" b="1" dirty="0" smtClean="0">
                <a:solidFill>
                  <a:srgbClr val="FFFF00"/>
                </a:solidFill>
              </a:rPr>
              <a:t>Cave diving update (Phil Papard)</a:t>
            </a:r>
          </a:p>
          <a:p>
            <a:r>
              <a:rPr lang="en-GB" sz="2400" b="1" dirty="0" smtClean="0">
                <a:solidFill>
                  <a:srgbClr val="FFFF00"/>
                </a:solidFill>
              </a:rPr>
              <a:t>Archaeology update (Pete Smith)</a:t>
            </a:r>
          </a:p>
          <a:p>
            <a:r>
              <a:rPr lang="en-GB" sz="2400" b="1" dirty="0" smtClean="0">
                <a:solidFill>
                  <a:srgbClr val="00B050"/>
                </a:solidFill>
              </a:rPr>
              <a:t>Chris Scaife Diaries (2013 - 2018)</a:t>
            </a:r>
          </a:p>
          <a:p>
            <a:r>
              <a:rPr lang="en-GB" sz="2400" b="1" dirty="0" smtClean="0">
                <a:solidFill>
                  <a:srgbClr val="00B050"/>
                </a:solidFill>
              </a:rPr>
              <a:t>Cueva Del Bosque Extensions 2017 (Neil 'Slim' McCallum)</a:t>
            </a:r>
          </a:p>
          <a:p>
            <a:r>
              <a:rPr lang="en-GB" sz="2400" b="1" dirty="0" smtClean="0">
                <a:solidFill>
                  <a:srgbClr val="00B050"/>
                </a:solidFill>
              </a:rPr>
              <a:t>The Glasses (Alasdair Neill appreciation piece) (Peter Eagan)</a:t>
            </a:r>
          </a:p>
          <a:p>
            <a:r>
              <a:rPr lang="en-GB" sz="2400" b="1" dirty="0" smtClean="0">
                <a:solidFill>
                  <a:srgbClr val="FFFF00"/>
                </a:solidFill>
              </a:rPr>
              <a:t>Explorations in Torca la Vaca with </a:t>
            </a:r>
            <a:r>
              <a:rPr lang="en-GB" sz="2400" b="1" dirty="0" err="1" smtClean="0">
                <a:solidFill>
                  <a:srgbClr val="FFFF00"/>
                </a:solidFill>
              </a:rPr>
              <a:t>Doldy</a:t>
            </a:r>
            <a:r>
              <a:rPr lang="en-GB" sz="2400" b="1" dirty="0" smtClean="0">
                <a:solidFill>
                  <a:srgbClr val="FFFF00"/>
                </a:solidFill>
              </a:rPr>
              <a:t> (Johnny &amp; Jude)</a:t>
            </a:r>
          </a:p>
          <a:p>
            <a:r>
              <a:rPr lang="en-GB" sz="2400" b="1" dirty="0" smtClean="0">
                <a:solidFill>
                  <a:srgbClr val="FFFF00"/>
                </a:solidFill>
              </a:rPr>
              <a:t>Explorations in Torca del </a:t>
            </a:r>
            <a:r>
              <a:rPr lang="en-GB" sz="2400" b="1" dirty="0" err="1" smtClean="0">
                <a:solidFill>
                  <a:srgbClr val="FFFF00"/>
                </a:solidFill>
              </a:rPr>
              <a:t>Dron</a:t>
            </a:r>
            <a:r>
              <a:rPr lang="en-GB" sz="2400" b="1" dirty="0" smtClean="0">
                <a:solidFill>
                  <a:srgbClr val="FFFF00"/>
                </a:solidFill>
              </a:rPr>
              <a:t> (Bill Nix)</a:t>
            </a:r>
          </a:p>
          <a:p>
            <a:r>
              <a:rPr lang="en-GB" sz="2400" b="1" dirty="0" smtClean="0">
                <a:solidFill>
                  <a:srgbClr val="FFFF00"/>
                </a:solidFill>
              </a:rPr>
              <a:t>"Something relating to Lenny Gee" (Nigel Dibben)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361950"/>
            <a:ext cx="8153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MAIN ARTICLES</a:t>
            </a:r>
          </a:p>
          <a:p>
            <a:r>
              <a:rPr lang="en-GB" sz="2400" b="1" dirty="0" smtClean="0">
                <a:solidFill>
                  <a:srgbClr val="FFFF00"/>
                </a:solidFill>
              </a:rPr>
              <a:t>Calamity Jane (Jane Chilton)</a:t>
            </a:r>
          </a:p>
          <a:p>
            <a:r>
              <a:rPr lang="en-GB" sz="2400" b="1" dirty="0" smtClean="0">
                <a:solidFill>
                  <a:srgbClr val="FFFF00"/>
                </a:solidFill>
              </a:rPr>
              <a:t>Vaca Back Door - the connection dig from inside (Di)</a:t>
            </a:r>
          </a:p>
          <a:p>
            <a:r>
              <a:rPr lang="en-GB" sz="2400" b="1" dirty="0" smtClean="0">
                <a:solidFill>
                  <a:srgbClr val="FFFF00"/>
                </a:solidFill>
              </a:rPr>
              <a:t>Explorations in Urros (Di)</a:t>
            </a:r>
          </a:p>
          <a:p>
            <a:r>
              <a:rPr lang="en-GB" sz="2400" b="1" dirty="0" smtClean="0">
                <a:solidFill>
                  <a:srgbClr val="FFFF00"/>
                </a:solidFill>
              </a:rPr>
              <a:t>Recent explorations in Fresnedo 2 (James)</a:t>
            </a:r>
          </a:p>
          <a:p>
            <a:r>
              <a:rPr lang="en-GB" sz="2400" b="1" dirty="0" smtClean="0">
                <a:solidFill>
                  <a:srgbClr val="FFFF00"/>
                </a:solidFill>
              </a:rPr>
              <a:t>Poss. Paul Dold appreciation piece (Badger &amp; Footleg)</a:t>
            </a:r>
          </a:p>
          <a:p>
            <a:r>
              <a:rPr lang="en-GB" sz="2400" b="1" dirty="0" smtClean="0">
                <a:solidFill>
                  <a:srgbClr val="FFFF00"/>
                </a:solidFill>
              </a:rPr>
              <a:t>Washing Machine Hole (Alex Ritchie - with Phil Parker?)</a:t>
            </a:r>
          </a:p>
          <a:p>
            <a:r>
              <a:rPr lang="en-GB" sz="2400" b="1" dirty="0" smtClean="0">
                <a:solidFill>
                  <a:srgbClr val="FFFF00"/>
                </a:solidFill>
              </a:rPr>
              <a:t>"Something" - Phil Goodwin</a:t>
            </a:r>
          </a:p>
          <a:p>
            <a:r>
              <a:rPr lang="en-GB" sz="2400" b="1" dirty="0" smtClean="0">
                <a:solidFill>
                  <a:srgbClr val="FFFF00"/>
                </a:solidFill>
              </a:rPr>
              <a:t>Lancaster University Projects Climate &amp; Neanderthals; new project? (</a:t>
            </a:r>
            <a:r>
              <a:rPr lang="en-GB" sz="2400" b="1" dirty="0" err="1" smtClean="0">
                <a:solidFill>
                  <a:srgbClr val="FFFF00"/>
                </a:solidFill>
              </a:rPr>
              <a:t>coord</a:t>
            </a:r>
            <a:r>
              <a:rPr lang="en-GB" sz="2400" b="1" dirty="0" smtClean="0">
                <a:solidFill>
                  <a:srgbClr val="FFFF00"/>
                </a:solidFill>
              </a:rPr>
              <a:t>. Peter Wynn)</a:t>
            </a:r>
          </a:p>
          <a:p>
            <a:r>
              <a:rPr lang="en-GB" sz="2400" b="1" dirty="0" smtClean="0">
                <a:solidFill>
                  <a:srgbClr val="FFFF00"/>
                </a:solidFill>
              </a:rPr>
              <a:t>MKEP - Bugs overview and some detail (Tom Thomson)</a:t>
            </a:r>
          </a:p>
          <a:p>
            <a:r>
              <a:rPr lang="en-GB" sz="2400" b="1" dirty="0" smtClean="0">
                <a:solidFill>
                  <a:srgbClr val="FFFF00"/>
                </a:solidFill>
              </a:rPr>
              <a:t>Hydrology water tracing with maps (Juan)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361950"/>
            <a:ext cx="8153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MAIN ARTICLES</a:t>
            </a:r>
          </a:p>
          <a:p>
            <a:r>
              <a:rPr lang="en-GB" sz="2400" b="1" dirty="0" smtClean="0">
                <a:solidFill>
                  <a:srgbClr val="FFFF00"/>
                </a:solidFill>
              </a:rPr>
              <a:t>Where Have All the Un-explored Caves Gone? (Harry Long)</a:t>
            </a:r>
          </a:p>
          <a:p>
            <a:r>
              <a:rPr lang="en-GB" sz="2400" b="1" dirty="0" smtClean="0">
                <a:solidFill>
                  <a:srgbClr val="FFFF00"/>
                </a:solidFill>
              </a:rPr>
              <a:t>[ Possible Hypogene Caves (Peter Smith) ]</a:t>
            </a:r>
          </a:p>
          <a:p>
            <a:r>
              <a:rPr lang="en-GB" sz="2400" b="1" dirty="0" smtClean="0">
                <a:solidFill>
                  <a:srgbClr val="FFFF00"/>
                </a:solidFill>
              </a:rPr>
              <a:t>Science: </a:t>
            </a:r>
            <a:r>
              <a:rPr lang="en-GB" sz="2400" b="1" dirty="0" smtClean="0">
                <a:solidFill>
                  <a:srgbClr val="FFFF00"/>
                </a:solidFill>
              </a:rPr>
              <a:t>new Technology &amp; software: IR, drone, Disto X, </a:t>
            </a:r>
            <a:r>
              <a:rPr lang="en-GB" sz="2400" b="1" dirty="0" smtClean="0">
                <a:solidFill>
                  <a:srgbClr val="00B050"/>
                </a:solidFill>
              </a:rPr>
              <a:t>Dowsing</a:t>
            </a:r>
            <a:r>
              <a:rPr lang="en-GB" sz="2400" b="1" dirty="0" smtClean="0">
                <a:solidFill>
                  <a:srgbClr val="FFFF00"/>
                </a:solidFill>
              </a:rPr>
              <a:t>, radon, QGIS map (Juan)</a:t>
            </a:r>
          </a:p>
          <a:p>
            <a:r>
              <a:rPr lang="en-GB" sz="2400" b="1" dirty="0" smtClean="0">
                <a:solidFill>
                  <a:srgbClr val="FFFF00"/>
                </a:solidFill>
              </a:rPr>
              <a:t>Continuing explorations in Cueva Llanío (Torben and Louise)</a:t>
            </a:r>
          </a:p>
          <a:p>
            <a:r>
              <a:rPr lang="en-GB" sz="2400" b="1" dirty="0" smtClean="0">
                <a:solidFill>
                  <a:srgbClr val="FFFF00"/>
                </a:solidFill>
              </a:rPr>
              <a:t>"Deciding on subject matter" (Phil Parker &amp; Nigel Easton)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361950"/>
            <a:ext cx="8153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SMALLER PIECES</a:t>
            </a:r>
          </a:p>
          <a:p>
            <a:r>
              <a:rPr lang="en-GB" sz="2400" b="1" dirty="0" smtClean="0">
                <a:solidFill>
                  <a:srgbClr val="FFFF00"/>
                </a:solidFill>
              </a:rPr>
              <a:t>Effect of </a:t>
            </a:r>
            <a:r>
              <a:rPr lang="en-GB" sz="2400" b="1" dirty="0" err="1" smtClean="0">
                <a:solidFill>
                  <a:srgbClr val="FFFF00"/>
                </a:solidFill>
              </a:rPr>
              <a:t>Brexit</a:t>
            </a:r>
            <a:r>
              <a:rPr lang="en-GB" sz="2400" b="1" dirty="0" smtClean="0">
                <a:solidFill>
                  <a:srgbClr val="FFFF00"/>
                </a:solidFill>
              </a:rPr>
              <a:t> on the Expeditions, if any (Juan)</a:t>
            </a:r>
          </a:p>
          <a:p>
            <a:r>
              <a:rPr lang="en-GB" sz="2400" b="1" dirty="0" smtClean="0">
                <a:solidFill>
                  <a:srgbClr val="00B050"/>
                </a:solidFill>
              </a:rPr>
              <a:t>Ascending 117m with a venomous  reptile (Chris Scaife)</a:t>
            </a:r>
          </a:p>
          <a:p>
            <a:r>
              <a:rPr lang="en-GB" sz="2400" b="1" dirty="0" smtClean="0">
                <a:solidFill>
                  <a:srgbClr val="FFFF00"/>
                </a:solidFill>
              </a:rPr>
              <a:t>The Ring (Vaca Sump) (Simon)</a:t>
            </a:r>
          </a:p>
          <a:p>
            <a:r>
              <a:rPr lang="en-GB" sz="2400" b="1" dirty="0" smtClean="0">
                <a:solidFill>
                  <a:srgbClr val="FFFF00"/>
                </a:solidFill>
              </a:rPr>
              <a:t>The Wedding (Chris Scaife)</a:t>
            </a:r>
          </a:p>
          <a:p>
            <a:r>
              <a:rPr lang="en-GB" sz="2400" b="1" dirty="0" smtClean="0">
                <a:solidFill>
                  <a:srgbClr val="FFFF00"/>
                </a:solidFill>
              </a:rPr>
              <a:t>Expeditions - Then and Now (Pat Devine)</a:t>
            </a:r>
          </a:p>
          <a:p>
            <a:r>
              <a:rPr lang="en-GB" sz="2400" b="1" dirty="0" smtClean="0">
                <a:solidFill>
                  <a:srgbClr val="00B050"/>
                </a:solidFill>
              </a:rPr>
              <a:t>My First Day (Amata Hinkle)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" y="3257550"/>
            <a:ext cx="861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Use </a:t>
            </a:r>
            <a:r>
              <a:rPr lang="en-GB" sz="2400" b="1" dirty="0" smtClean="0">
                <a:solidFill>
                  <a:schemeClr val="bg1"/>
                </a:solidFill>
              </a:rPr>
              <a:t>the maps </a:t>
            </a:r>
            <a:r>
              <a:rPr lang="en-GB" sz="2400" b="1" dirty="0" smtClean="0">
                <a:solidFill>
                  <a:schemeClr val="bg1"/>
                </a:solidFill>
              </a:rPr>
              <a:t>software, data &amp; drone </a:t>
            </a:r>
            <a:r>
              <a:rPr lang="en-GB" sz="2400" b="1" dirty="0" err="1" smtClean="0">
                <a:solidFill>
                  <a:schemeClr val="bg1"/>
                </a:solidFill>
              </a:rPr>
              <a:t>pics</a:t>
            </a:r>
            <a:r>
              <a:rPr lang="en-GB" sz="2400" b="1" dirty="0" smtClean="0">
                <a:solidFill>
                  <a:schemeClr val="bg1"/>
                </a:solidFill>
              </a:rPr>
              <a:t> to spot possible sites.</a:t>
            </a:r>
          </a:p>
          <a:p>
            <a:r>
              <a:rPr lang="en-GB" sz="2400" b="1" dirty="0" smtClean="0">
                <a:solidFill>
                  <a:schemeClr val="bg1"/>
                </a:solidFill>
              </a:rPr>
              <a:t>Ways to help Tom and the entomology project</a:t>
            </a:r>
            <a:endParaRPr lang="en-GB" sz="2400" b="1" dirty="0" smtClean="0">
              <a:solidFill>
                <a:schemeClr val="bg1"/>
              </a:solidFill>
            </a:endParaRPr>
          </a:p>
          <a:p>
            <a:r>
              <a:rPr lang="en-GB" sz="2400" b="1" dirty="0" smtClean="0">
                <a:solidFill>
                  <a:schemeClr val="bg1"/>
                </a:solidFill>
              </a:rPr>
              <a:t>Offers of book articles or </a:t>
            </a:r>
            <a:r>
              <a:rPr lang="en-GB" sz="2400" b="1" dirty="0" smtClean="0">
                <a:solidFill>
                  <a:schemeClr val="bg1"/>
                </a:solidFill>
              </a:rPr>
              <a:t>anecdotes (or retractions?!)</a:t>
            </a:r>
            <a:endParaRPr lang="en-GB" sz="2400" b="1" dirty="0" smtClean="0">
              <a:solidFill>
                <a:schemeClr val="bg1"/>
              </a:solidFill>
            </a:endParaRPr>
          </a:p>
          <a:p>
            <a:r>
              <a:rPr lang="en-GB" sz="2400" b="1" dirty="0" smtClean="0">
                <a:solidFill>
                  <a:schemeClr val="bg1"/>
                </a:solidFill>
              </a:rPr>
              <a:t>New logo for 60</a:t>
            </a:r>
            <a:r>
              <a:rPr lang="en-GB" sz="2400" b="1" baseline="30000" dirty="0" smtClean="0">
                <a:solidFill>
                  <a:schemeClr val="bg1"/>
                </a:solidFill>
              </a:rPr>
              <a:t>th</a:t>
            </a:r>
            <a:r>
              <a:rPr lang="en-GB" sz="2400" b="1" dirty="0" smtClean="0">
                <a:solidFill>
                  <a:schemeClr val="bg1"/>
                </a:solidFill>
              </a:rPr>
              <a:t> year?</a:t>
            </a:r>
          </a:p>
        </p:txBody>
      </p:sp>
      <p:pic>
        <p:nvPicPr>
          <p:cNvPr id="3" name="Picture 2" descr="C:\wamp64\www\Mat_Texts\Meetings-Minutes\2019\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1667" cy="3073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361950"/>
            <a:ext cx="8153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Web site </a:t>
            </a:r>
            <a:r>
              <a:rPr lang="en-GB" sz="2400" dirty="0" smtClean="0">
                <a:solidFill>
                  <a:schemeClr val="bg1">
                    <a:lumMod val="85000"/>
                  </a:schemeClr>
                </a:solidFill>
              </a:rPr>
              <a:t>- the interactive pages had to be re-written when the language used was upgraded on the web site server. </a:t>
            </a:r>
          </a:p>
          <a:p>
            <a:r>
              <a:rPr lang="en-GB" sz="2400" b="1" dirty="0" smtClean="0">
                <a:solidFill>
                  <a:schemeClr val="bg1"/>
                </a:solidFill>
              </a:rPr>
              <a:t>Cave Search </a:t>
            </a:r>
            <a:r>
              <a:rPr lang="en-GB" sz="2400" dirty="0" smtClean="0">
                <a:solidFill>
                  <a:schemeClr val="bg1">
                    <a:lumMod val="85000"/>
                  </a:schemeClr>
                </a:solidFill>
              </a:rPr>
              <a:t>facility and </a:t>
            </a:r>
            <a:r>
              <a:rPr lang="en-GB" sz="2400" b="1" dirty="0" smtClean="0">
                <a:solidFill>
                  <a:schemeClr val="bg1"/>
                </a:solidFill>
              </a:rPr>
              <a:t>Log Book search </a:t>
            </a:r>
            <a:r>
              <a:rPr lang="en-GB" sz="2400" dirty="0" smtClean="0">
                <a:solidFill>
                  <a:schemeClr val="bg1">
                    <a:lumMod val="85000"/>
                  </a:schemeClr>
                </a:solidFill>
              </a:rPr>
              <a:t>- now open to everyone and not hidden behind a password.</a:t>
            </a:r>
          </a:p>
          <a:p>
            <a:r>
              <a:rPr lang="en-GB" sz="2400" dirty="0" smtClean="0">
                <a:solidFill>
                  <a:schemeClr val="bg1">
                    <a:lumMod val="85000"/>
                  </a:schemeClr>
                </a:solidFill>
              </a:rPr>
              <a:t>The </a:t>
            </a:r>
            <a:r>
              <a:rPr lang="en-GB" sz="2400" b="1" dirty="0" smtClean="0">
                <a:solidFill>
                  <a:schemeClr val="bg1"/>
                </a:solidFill>
              </a:rPr>
              <a:t>first page </a:t>
            </a:r>
            <a:r>
              <a:rPr lang="en-GB" sz="2400" dirty="0" smtClean="0">
                <a:solidFill>
                  <a:schemeClr val="bg1">
                    <a:lumMod val="85000"/>
                  </a:schemeClr>
                </a:solidFill>
              </a:rPr>
              <a:t>has also had a facelift with a "slide show"</a:t>
            </a:r>
          </a:p>
          <a:p>
            <a:r>
              <a:rPr lang="en-GB" sz="2400" b="1" dirty="0" smtClean="0">
                <a:solidFill>
                  <a:schemeClr val="bg1"/>
                </a:solidFill>
              </a:rPr>
              <a:t>Figures</a:t>
            </a:r>
            <a:r>
              <a:rPr lang="en-GB" sz="2400" dirty="0" smtClean="0">
                <a:solidFill>
                  <a:schemeClr val="bg1">
                    <a:lumMod val="85000"/>
                  </a:schemeClr>
                </a:solidFill>
              </a:rPr>
              <a:t>: With all the 2018 explorations - 730 updates to the 4855 website descriptions </a:t>
            </a:r>
          </a:p>
          <a:p>
            <a:r>
              <a:rPr lang="en-GB" sz="2400" b="1" dirty="0" smtClean="0">
                <a:solidFill>
                  <a:schemeClr val="bg1"/>
                </a:solidFill>
              </a:rPr>
              <a:t>IT </a:t>
            </a:r>
            <a:r>
              <a:rPr lang="en-GB" sz="2400" b="1" dirty="0" smtClean="0">
                <a:solidFill>
                  <a:schemeClr val="bg1"/>
                </a:solidFill>
              </a:rPr>
              <a:t>Systems: </a:t>
            </a:r>
            <a:r>
              <a:rPr lang="en-GB" sz="2400" dirty="0" smtClean="0">
                <a:solidFill>
                  <a:schemeClr val="bg1">
                    <a:lumMod val="85000"/>
                  </a:schemeClr>
                </a:solidFill>
              </a:rPr>
              <a:t>3 networked laptops &amp; fileserver with backup used in Spain. </a:t>
            </a:r>
            <a:r>
              <a:rPr lang="en-GB" sz="2400" dirty="0" smtClean="0">
                <a:solidFill>
                  <a:schemeClr val="bg1">
                    <a:lumMod val="85000"/>
                  </a:schemeClr>
                </a:solidFill>
              </a:rPr>
              <a:t>Functioning OK</a:t>
            </a:r>
            <a:r>
              <a:rPr lang="en-GB" sz="2400" dirty="0" smtClean="0">
                <a:solidFill>
                  <a:schemeClr val="bg1">
                    <a:lumMod val="8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" y="361951"/>
            <a:ext cx="86106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 smtClean="0">
                <a:solidFill>
                  <a:srgbClr val="FFFF00"/>
                </a:solidFill>
              </a:rPr>
              <a:t>MKEP Tom Thomson  Monday 15</a:t>
            </a:r>
            <a:r>
              <a:rPr lang="en-GB" sz="2400" b="1" u="sng" baseline="30000" dirty="0" smtClean="0">
                <a:solidFill>
                  <a:srgbClr val="FFFF00"/>
                </a:solidFill>
              </a:rPr>
              <a:t>th</a:t>
            </a:r>
            <a:r>
              <a:rPr lang="en-GB" sz="2400" b="1" u="sng" dirty="0" smtClean="0">
                <a:solidFill>
                  <a:srgbClr val="FFFF00"/>
                </a:solidFill>
              </a:rPr>
              <a:t> April – 1</a:t>
            </a:r>
            <a:r>
              <a:rPr lang="en-GB" sz="2400" b="1" u="sng" baseline="30000" dirty="0" smtClean="0">
                <a:solidFill>
                  <a:srgbClr val="FFFF00"/>
                </a:solidFill>
              </a:rPr>
              <a:t>st</a:t>
            </a:r>
            <a:r>
              <a:rPr lang="en-GB" sz="2400" b="1" u="sng" dirty="0" smtClean="0">
                <a:solidFill>
                  <a:srgbClr val="FFFF00"/>
                </a:solidFill>
              </a:rPr>
              <a:t> May (Amata + Fergus)</a:t>
            </a:r>
          </a:p>
          <a:p>
            <a:r>
              <a:rPr lang="en-GB" sz="2400" b="1" dirty="0" smtClean="0">
                <a:solidFill>
                  <a:schemeClr val="bg1"/>
                </a:solidFill>
              </a:rPr>
              <a:t>Taking out long-term study traps installed via last year’s grant </a:t>
            </a:r>
          </a:p>
          <a:p>
            <a:r>
              <a:rPr lang="en-GB" sz="2400" b="1" dirty="0" smtClean="0">
                <a:solidFill>
                  <a:schemeClr val="bg1"/>
                </a:solidFill>
              </a:rPr>
              <a:t>from Oxford University which have been underground in 25 locations for just over a year.</a:t>
            </a:r>
          </a:p>
          <a:p>
            <a:r>
              <a:rPr lang="en-GB" sz="2400" b="1" dirty="0" smtClean="0">
                <a:solidFill>
                  <a:schemeClr val="bg1"/>
                </a:solidFill>
              </a:rPr>
              <a:t> Like to get involved with longer trips “</a:t>
            </a:r>
            <a:r>
              <a:rPr lang="en-GB" sz="2400" b="1" i="1" dirty="0" smtClean="0">
                <a:solidFill>
                  <a:schemeClr val="bg1"/>
                </a:solidFill>
              </a:rPr>
              <a:t>could help in exchange for  tagging along and sampling</a:t>
            </a:r>
            <a:r>
              <a:rPr lang="en-GB" sz="2400" b="1" dirty="0" smtClean="0">
                <a:solidFill>
                  <a:schemeClr val="bg1"/>
                </a:solidFill>
              </a:rPr>
              <a:t>”, </a:t>
            </a:r>
            <a:r>
              <a:rPr lang="en-GB" sz="2400" b="1" dirty="0" err="1" smtClean="0">
                <a:solidFill>
                  <a:schemeClr val="bg1"/>
                </a:solidFill>
              </a:rPr>
              <a:t>eg</a:t>
            </a:r>
            <a:r>
              <a:rPr lang="en-GB" sz="2400" b="1" dirty="0" smtClean="0">
                <a:solidFill>
                  <a:schemeClr val="bg1"/>
                </a:solidFill>
              </a:rPr>
              <a:t> deeper trips into the 5 Valleys System.</a:t>
            </a:r>
          </a:p>
          <a:p>
            <a:r>
              <a:rPr lang="en-GB" sz="2400" b="1" dirty="0" smtClean="0">
                <a:solidFill>
                  <a:schemeClr val="bg1"/>
                </a:solidFill>
              </a:rPr>
              <a:t>Planning talks: </a:t>
            </a:r>
            <a:r>
              <a:rPr lang="en-GB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hlinkClick r:id="rId2"/>
              </a:rPr>
              <a:t>t.thomson@nhm.ac.uk</a:t>
            </a:r>
            <a:r>
              <a:rPr lang="en-GB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  Telephone</a:t>
            </a:r>
          </a:p>
          <a:p>
            <a:r>
              <a:rPr lang="en-GB" sz="2400" b="1" dirty="0" smtClean="0">
                <a:solidFill>
                  <a:schemeClr val="bg1"/>
                </a:solidFill>
              </a:rPr>
              <a:t>Or mention on Matienzo Caves </a:t>
            </a:r>
            <a:r>
              <a:rPr lang="en-GB" sz="2400" b="1" dirty="0" err="1" smtClean="0">
                <a:solidFill>
                  <a:schemeClr val="bg1"/>
                </a:solidFill>
              </a:rPr>
              <a:t>FaceBook</a:t>
            </a:r>
            <a:r>
              <a:rPr lang="en-GB" sz="2400" b="1" dirty="0" smtClean="0">
                <a:solidFill>
                  <a:schemeClr val="bg1"/>
                </a:solidFill>
              </a:rPr>
              <a:t> page</a:t>
            </a:r>
          </a:p>
          <a:p>
            <a:r>
              <a:rPr lang="en-GB" sz="2400" i="1" dirty="0" smtClean="0">
                <a:solidFill>
                  <a:schemeClr val="bg1"/>
                </a:solidFill>
              </a:rPr>
              <a:t>Also looking for lift to (Santander?) port from someone sailing 1</a:t>
            </a:r>
            <a:r>
              <a:rPr lang="en-GB" sz="2400" i="1" baseline="30000" dirty="0" smtClean="0">
                <a:solidFill>
                  <a:schemeClr val="bg1"/>
                </a:solidFill>
              </a:rPr>
              <a:t>st</a:t>
            </a:r>
            <a:r>
              <a:rPr lang="en-GB" sz="2400" i="1" dirty="0" smtClean="0">
                <a:solidFill>
                  <a:schemeClr val="bg1"/>
                </a:solidFill>
              </a:rPr>
              <a:t> May</a:t>
            </a:r>
          </a:p>
          <a:p>
            <a:endParaRPr lang="en-GB" sz="2400" b="1" dirty="0" smtClean="0">
              <a:solidFill>
                <a:schemeClr val="bg1"/>
              </a:solidFill>
            </a:endParaRPr>
          </a:p>
          <a:p>
            <a:endParaRPr lang="en-GB" sz="2400" b="1" dirty="0" smtClean="0">
              <a:solidFill>
                <a:schemeClr val="bg1"/>
              </a:solidFill>
            </a:endParaRPr>
          </a:p>
          <a:p>
            <a:endParaRPr lang="en-GB" sz="2400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" y="361950"/>
            <a:ext cx="8610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 smtClean="0">
                <a:solidFill>
                  <a:srgbClr val="FFFF00"/>
                </a:solidFill>
              </a:rPr>
              <a:t>MKEP Tom Thomson  Monday 15</a:t>
            </a:r>
            <a:r>
              <a:rPr lang="en-GB" sz="2400" b="1" u="sng" baseline="30000" dirty="0" smtClean="0">
                <a:solidFill>
                  <a:srgbClr val="FFFF00"/>
                </a:solidFill>
              </a:rPr>
              <a:t>th</a:t>
            </a:r>
            <a:r>
              <a:rPr lang="en-GB" sz="2400" b="1" u="sng" dirty="0" smtClean="0">
                <a:solidFill>
                  <a:srgbClr val="FFFF00"/>
                </a:solidFill>
              </a:rPr>
              <a:t> April – 1</a:t>
            </a:r>
            <a:r>
              <a:rPr lang="en-GB" sz="2400" b="1" u="sng" baseline="30000" dirty="0" smtClean="0">
                <a:solidFill>
                  <a:srgbClr val="FFFF00"/>
                </a:solidFill>
              </a:rPr>
              <a:t>st</a:t>
            </a:r>
            <a:r>
              <a:rPr lang="en-GB" sz="2400" b="1" u="sng" dirty="0" smtClean="0">
                <a:solidFill>
                  <a:srgbClr val="FFFF00"/>
                </a:solidFill>
              </a:rPr>
              <a:t> May (Amata + Fergus)</a:t>
            </a:r>
          </a:p>
          <a:p>
            <a:r>
              <a:rPr lang="en-GB" sz="2400" b="1" dirty="0" smtClean="0">
                <a:solidFill>
                  <a:schemeClr val="bg1"/>
                </a:solidFill>
              </a:rPr>
              <a:t>New strand supported by British Entomological and Natural History Society:</a:t>
            </a:r>
          </a:p>
          <a:p>
            <a:endParaRPr lang="en-GB" sz="2400" b="1" dirty="0" smtClean="0">
              <a:solidFill>
                <a:schemeClr val="bg1"/>
              </a:solidFill>
            </a:endParaRPr>
          </a:p>
          <a:p>
            <a:r>
              <a:rPr lang="en-GB" sz="2400" b="1" dirty="0" smtClean="0">
                <a:solidFill>
                  <a:srgbClr val="FFFF00"/>
                </a:solidFill>
              </a:rPr>
              <a:t>Cave dwelling crustaceans and other related freshwater / streamway fauna</a:t>
            </a:r>
          </a:p>
          <a:p>
            <a:endParaRPr lang="en-GB" sz="2400" b="1" dirty="0" smtClean="0">
              <a:solidFill>
                <a:srgbClr val="FFFF00"/>
              </a:solidFill>
            </a:endParaRPr>
          </a:p>
          <a:p>
            <a:r>
              <a:rPr lang="en-GB" sz="2400" dirty="0" smtClean="0">
                <a:solidFill>
                  <a:schemeClr val="bg1">
                    <a:lumMod val="85000"/>
                  </a:schemeClr>
                </a:solidFill>
              </a:rPr>
              <a:t>As many wet caves as possible (especially new areas of streamway) . People willing to take a small kids dipper net and collection pot in their pack and do a quick sweep of likely spots.</a:t>
            </a:r>
          </a:p>
          <a:p>
            <a:endParaRPr lang="en-GB" sz="2400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4800" y="361950"/>
            <a:ext cx="8458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Maps</a:t>
            </a:r>
            <a:br>
              <a:rPr lang="en-GB" sz="2400" b="1" dirty="0" smtClean="0">
                <a:solidFill>
                  <a:schemeClr val="bg1"/>
                </a:solidFill>
              </a:rPr>
            </a:br>
            <a:endParaRPr lang="en-GB" sz="2400" b="1" dirty="0" smtClean="0">
              <a:solidFill>
                <a:schemeClr val="bg1"/>
              </a:solidFill>
            </a:endParaRPr>
          </a:p>
          <a:p>
            <a:r>
              <a:rPr lang="en-GB" sz="2400" dirty="0" smtClean="0">
                <a:solidFill>
                  <a:schemeClr val="bg1">
                    <a:lumMod val="85000"/>
                  </a:schemeClr>
                </a:solidFill>
              </a:rPr>
              <a:t>Matienzo QGIS map continues </a:t>
            </a:r>
            <a:r>
              <a:rPr lang="en-GB" sz="2400" dirty="0" smtClean="0">
                <a:solidFill>
                  <a:schemeClr val="bg1">
                    <a:lumMod val="85000"/>
                  </a:schemeClr>
                </a:solidFill>
              </a:rPr>
              <a:t>to be populated with more layers. </a:t>
            </a:r>
            <a:br>
              <a:rPr lang="en-GB" sz="2400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en-GB" sz="2400" dirty="0" smtClean="0">
                <a:solidFill>
                  <a:schemeClr val="bg1">
                    <a:lumMod val="85000"/>
                  </a:schemeClr>
                </a:solidFill>
              </a:rPr>
              <a:t>This is used on the expeditions, by me and at least 2 other people.</a:t>
            </a:r>
            <a:br>
              <a:rPr lang="en-GB" sz="2400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en-GB" sz="2400" dirty="0" smtClean="0">
                <a:solidFill>
                  <a:schemeClr val="bg1">
                    <a:lumMod val="85000"/>
                  </a:schemeClr>
                </a:solidFill>
              </a:rPr>
              <a:t>Layers on the map - often include points to click and activate other programs - </a:t>
            </a:r>
            <a:r>
              <a:rPr lang="en-GB" sz="2400" dirty="0" err="1" smtClean="0">
                <a:solidFill>
                  <a:schemeClr val="bg1">
                    <a:lumMod val="85000"/>
                  </a:schemeClr>
                </a:solidFill>
              </a:rPr>
              <a:t>eg</a:t>
            </a:r>
            <a:r>
              <a:rPr lang="en-GB" sz="2400" dirty="0" smtClean="0">
                <a:solidFill>
                  <a:schemeClr val="bg1">
                    <a:lumMod val="85000"/>
                  </a:schemeClr>
                </a:solidFill>
              </a:rPr>
              <a:t> cave descriptions, aerial videos, panoramic photos, passage altitudes.</a:t>
            </a:r>
            <a:br>
              <a:rPr lang="en-GB" sz="2400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en-GB" sz="2400" dirty="0" smtClean="0">
                <a:solidFill>
                  <a:schemeClr val="bg1">
                    <a:lumMod val="85000"/>
                  </a:schemeClr>
                </a:solidFill>
              </a:rPr>
              <a:t>Layers can be visible or not: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361950"/>
            <a:ext cx="8153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>
                    <a:lumMod val="85000"/>
                  </a:schemeClr>
                </a:solidFill>
              </a:rPr>
              <a:t>Contours, permit area, area names</a:t>
            </a:r>
          </a:p>
          <a:p>
            <a:r>
              <a:rPr lang="en-GB" sz="2400" dirty="0" smtClean="0">
                <a:solidFill>
                  <a:schemeClr val="bg1">
                    <a:lumMod val="85000"/>
                  </a:schemeClr>
                </a:solidFill>
              </a:rPr>
              <a:t>Surface features - roads, field boundaries etc</a:t>
            </a:r>
          </a:p>
          <a:p>
            <a:r>
              <a:rPr lang="en-GB" sz="2400" dirty="0" smtClean="0">
                <a:solidFill>
                  <a:schemeClr val="bg1">
                    <a:lumMod val="85000"/>
                  </a:schemeClr>
                </a:solidFill>
              </a:rPr>
              <a:t>Entrance positions - </a:t>
            </a:r>
            <a:r>
              <a:rPr lang="en-GB" sz="2400" i="1" dirty="0" smtClean="0">
                <a:solidFill>
                  <a:schemeClr val="bg1">
                    <a:lumMod val="85000"/>
                  </a:schemeClr>
                </a:solidFill>
              </a:rPr>
              <a:t>click to show description</a:t>
            </a:r>
          </a:p>
          <a:p>
            <a:r>
              <a:rPr lang="en-GB" sz="2400" dirty="0" smtClean="0">
                <a:solidFill>
                  <a:schemeClr val="bg1">
                    <a:lumMod val="85000"/>
                  </a:schemeClr>
                </a:solidFill>
              </a:rPr>
              <a:t>Cave centre lines - </a:t>
            </a:r>
            <a:r>
              <a:rPr lang="en-GB" sz="2400" i="1" dirty="0" smtClean="0">
                <a:solidFill>
                  <a:schemeClr val="bg1">
                    <a:lumMod val="85000"/>
                  </a:schemeClr>
                </a:solidFill>
              </a:rPr>
              <a:t>click to show </a:t>
            </a:r>
            <a:r>
              <a:rPr lang="en-GB" sz="2400" i="1" dirty="0" err="1" smtClean="0">
                <a:solidFill>
                  <a:schemeClr val="bg1">
                    <a:lumMod val="85000"/>
                  </a:schemeClr>
                </a:solidFill>
              </a:rPr>
              <a:t>x,y,z</a:t>
            </a:r>
            <a:endParaRPr lang="en-GB" sz="2400" i="1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GB" sz="2400" dirty="0" smtClean="0">
                <a:solidFill>
                  <a:schemeClr val="bg1">
                    <a:lumMod val="85000"/>
                  </a:schemeClr>
                </a:solidFill>
              </a:rPr>
              <a:t>Hydrology - </a:t>
            </a:r>
            <a:r>
              <a:rPr lang="en-GB" sz="2400" i="1" dirty="0" smtClean="0">
                <a:solidFill>
                  <a:schemeClr val="bg1">
                    <a:lumMod val="85000"/>
                  </a:schemeClr>
                </a:solidFill>
              </a:rPr>
              <a:t>click to show details</a:t>
            </a:r>
          </a:p>
          <a:p>
            <a:r>
              <a:rPr lang="en-GB" sz="2400" dirty="0" smtClean="0">
                <a:solidFill>
                  <a:schemeClr val="bg1">
                    <a:lumMod val="85000"/>
                  </a:schemeClr>
                </a:solidFill>
              </a:rPr>
              <a:t>Dowsing lines - </a:t>
            </a:r>
            <a:r>
              <a:rPr lang="en-GB" sz="2400" i="1" dirty="0" smtClean="0">
                <a:solidFill>
                  <a:schemeClr val="bg1">
                    <a:lumMod val="85000"/>
                  </a:schemeClr>
                </a:solidFill>
              </a:rPr>
              <a:t>click to show details</a:t>
            </a:r>
          </a:p>
          <a:p>
            <a:r>
              <a:rPr lang="en-GB" sz="2400" dirty="0" smtClean="0">
                <a:solidFill>
                  <a:schemeClr val="bg1">
                    <a:lumMod val="85000"/>
                  </a:schemeClr>
                </a:solidFill>
              </a:rPr>
              <a:t>Aerial videos coverage - </a:t>
            </a:r>
            <a:r>
              <a:rPr lang="en-GB" sz="2400" i="1" dirty="0" smtClean="0">
                <a:solidFill>
                  <a:schemeClr val="bg1">
                    <a:lumMod val="85000"/>
                  </a:schemeClr>
                </a:solidFill>
              </a:rPr>
              <a:t>click to play video</a:t>
            </a:r>
          </a:p>
          <a:p>
            <a:r>
              <a:rPr lang="en-GB" sz="2400" dirty="0" smtClean="0">
                <a:solidFill>
                  <a:schemeClr val="bg1">
                    <a:lumMod val="85000"/>
                  </a:schemeClr>
                </a:solidFill>
              </a:rPr>
              <a:t>Aerial panoramas coverage - </a:t>
            </a:r>
            <a:r>
              <a:rPr lang="en-GB" sz="2400" i="1" dirty="0" smtClean="0">
                <a:solidFill>
                  <a:schemeClr val="bg1">
                    <a:lumMod val="85000"/>
                  </a:schemeClr>
                </a:solidFill>
              </a:rPr>
              <a:t>click to activate PanGazer and show panorama </a:t>
            </a:r>
          </a:p>
          <a:p>
            <a:r>
              <a:rPr lang="en-GB" sz="2400" dirty="0" smtClean="0">
                <a:solidFill>
                  <a:schemeClr val="bg1">
                    <a:lumMod val="85000"/>
                  </a:schemeClr>
                </a:solidFill>
              </a:rPr>
              <a:t>Geology - </a:t>
            </a:r>
            <a:r>
              <a:rPr lang="en-GB" sz="2400" i="1" dirty="0" smtClean="0">
                <a:solidFill>
                  <a:schemeClr val="bg1">
                    <a:lumMod val="85000"/>
                  </a:schemeClr>
                </a:solidFill>
              </a:rPr>
              <a:t>click to show details of each unit</a:t>
            </a:r>
          </a:p>
          <a:p>
            <a:r>
              <a:rPr lang="en-GB" sz="2400" dirty="0" smtClean="0">
                <a:solidFill>
                  <a:schemeClr val="bg1">
                    <a:lumMod val="85000"/>
                  </a:schemeClr>
                </a:solidFill>
              </a:rPr>
              <a:t>Digital terrain model</a:t>
            </a:r>
          </a:p>
          <a:p>
            <a:r>
              <a:rPr lang="en-GB" sz="2400" dirty="0" smtClean="0">
                <a:solidFill>
                  <a:schemeClr val="bg1">
                    <a:lumMod val="85000"/>
                  </a:schemeClr>
                </a:solidFill>
              </a:rPr>
              <a:t>Satellite photos - 2010 and 2014, the latest available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wamp64\www\Mat_Texts\Meetings-Minutes\2019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2100" cy="51435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</TotalTime>
  <Words>925</Words>
  <Application>Microsoft Office PowerPoint</Application>
  <PresentationFormat>On-screen Show (16:9)</PresentationFormat>
  <Paragraphs>93</Paragraphs>
  <Slides>34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Office Theme</vt:lpstr>
      <vt:lpstr>PDF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Juan</cp:lastModifiedBy>
  <cp:revision>50</cp:revision>
  <dcterms:created xsi:type="dcterms:W3CDTF">2006-08-16T00:00:00Z</dcterms:created>
  <dcterms:modified xsi:type="dcterms:W3CDTF">2019-03-09T15:23:36Z</dcterms:modified>
</cp:coreProperties>
</file>